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E234-41AC-5117-9440-B5E56E7A290D}"/>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3074C532-83D2-2941-4CA2-48DBDFC1FAB6}"/>
              </a:ext>
            </a:extLst>
          </p:cNvPr>
          <p:cNvSpPr>
            <a:spLocks noGrp="1"/>
          </p:cNvSpPr>
          <p:nvPr>
            <p:ph type="subTitle" idx="1"/>
          </p:nvPr>
        </p:nvSpPr>
        <p:spPr>
          <a:xfrm>
            <a:off x="1524000" y="3602038"/>
            <a:ext cx="9144000" cy="1655762"/>
          </a:xfrm>
        </p:spPr>
        <p:txBody>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AB8B0B2-0A46-AE33-8641-478F8695B75E}"/>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BCA74262-6CF3-B5FA-32BB-7D514B838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DCF6E-7070-043F-D3AD-6F3C7F1AD55A}"/>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774916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10957-2D8A-1911-DDA2-D51CCFBF4346}"/>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3" name="Footer Placeholder 2">
            <a:extLst>
              <a:ext uri="{FF2B5EF4-FFF2-40B4-BE49-F238E27FC236}">
                <a16:creationId xmlns:a16="http://schemas.microsoft.com/office/drawing/2014/main" id="{6503C905-CFAD-828A-44DA-2FE90A8D14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53D61A-91CB-D767-C24C-D8BCF52B6F60}"/>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69939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BDA6-A8C8-845C-96C5-9DA474E90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FF7C17-1EE0-B079-1151-DB9B921F5F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982B45-5F05-8AAB-39E3-D46A934D2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2326E2-C5BA-7986-9AA8-009C11DBA13D}"/>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6" name="Footer Placeholder 5">
            <a:extLst>
              <a:ext uri="{FF2B5EF4-FFF2-40B4-BE49-F238E27FC236}">
                <a16:creationId xmlns:a16="http://schemas.microsoft.com/office/drawing/2014/main" id="{5F408CA3-E507-7932-2919-F2E0E06F3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C0C48-A181-0D99-482B-ED2F70ED1325}"/>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45259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7BCF-F3D3-01E8-F026-35D6C3E35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ED1A8-488A-48C2-0DC3-E6BD7C062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93B1E-5B7C-1D08-DD97-1ACCC1A9B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2A45B-2CA3-B177-51E2-AD2BC6790C0B}"/>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6" name="Footer Placeholder 5">
            <a:extLst>
              <a:ext uri="{FF2B5EF4-FFF2-40B4-BE49-F238E27FC236}">
                <a16:creationId xmlns:a16="http://schemas.microsoft.com/office/drawing/2014/main" id="{A5F5ABB5-AF99-CBF3-9110-97072027AD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E8592-5F64-A05A-6E1E-5F975C73C631}"/>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1344536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91EF-8FA1-0A62-E1F6-D7A3F757FC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CBB088-C325-7360-974B-F25E6610DD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637AB-1834-BDB6-6135-B865E45C5181}"/>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AA239044-DAE2-5651-B43E-FF5398F2F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E7234-B271-4810-C302-257314B19167}"/>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10929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35FD5-01C5-AE7E-D29E-D9E2505131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030115-9965-72DF-9A22-7C351D0482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E59B5-303C-976C-C0BE-F182795634FB}"/>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2BF515A3-6DC3-0955-15C9-495B7D80A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E4BD1-96C9-9E5B-3061-2FAC13BA20D9}"/>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85422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DECFC-961C-76C7-9D3A-5AFE76E8A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71817-225D-81C3-D258-D20116F482CB}"/>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C685EEE-4B27-61C8-D735-C3DA207EF95A}"/>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3FD4C732-3515-A93E-E736-D1D67457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02866-E2FC-CC4C-8041-E2BA44BA0E64}"/>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659737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DECFC-961C-76C7-9D3A-5AFE76E8A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71817-225D-81C3-D258-D20116F482CB}"/>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C685EEE-4B27-61C8-D735-C3DA207EF95A}"/>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3FD4C732-3515-A93E-E736-D1D67457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02866-E2FC-CC4C-8041-E2BA44BA0E64}"/>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99485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DECFC-961C-76C7-9D3A-5AFE76E8A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71817-225D-81C3-D258-D20116F482CB}"/>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C685EEE-4B27-61C8-D735-C3DA207EF95A}"/>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3FD4C732-3515-A93E-E736-D1D67457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02866-E2FC-CC4C-8041-E2BA44BA0E64}"/>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112610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DECFC-961C-76C7-9D3A-5AFE76E8A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71817-225D-81C3-D258-D20116F482CB}"/>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C685EEE-4B27-61C8-D735-C3DA207EF95A}"/>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3FD4C732-3515-A93E-E736-D1D67457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02866-E2FC-CC4C-8041-E2BA44BA0E64}"/>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102363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8049-5153-FE6C-EA9A-30D0FF40C8F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35F4A5B9-C14F-8882-B96C-44CE1098C3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628E3B2F-FB97-997C-02F2-649B16C115AB}"/>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01082E4B-B28B-36E6-0FF2-756B6314B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3BF49-D8A0-C47D-8646-3E2ADE308A12}"/>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74724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C2AE-5964-B0FD-3882-4A5EE6A50C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B97EB3E-03F2-3FF7-DEE7-5E6138CF29F9}"/>
              </a:ext>
            </a:extLst>
          </p:cNvPr>
          <p:cNvSpPr>
            <a:spLocks noGrp="1"/>
          </p:cNvSpPr>
          <p:nvPr>
            <p:ph sz="half" idx="1"/>
          </p:nvPr>
        </p:nvSpPr>
        <p:spPr>
          <a:xfrm>
            <a:off x="838200" y="1825625"/>
            <a:ext cx="5181600" cy="435133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C85FEE4-7692-DAF8-91D9-0FE69ED08DCD}"/>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F5739D2-2507-DF84-F7A5-6FFF86CBC8AB}"/>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6" name="Footer Placeholder 5">
            <a:extLst>
              <a:ext uri="{FF2B5EF4-FFF2-40B4-BE49-F238E27FC236}">
                <a16:creationId xmlns:a16="http://schemas.microsoft.com/office/drawing/2014/main" id="{87060197-125B-4707-7A5E-AECF3690B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EF9C0-039B-8EA5-8D86-028538A590FB}"/>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575559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FF5-B761-E9AF-F111-8D45BAE456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9F6D93-C7FE-0E0B-B92A-AFD2BC705B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21040-3264-737E-88F1-C1A70E40BC9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613FF8-91C7-39C2-503D-9A56DD6FF9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17A8D-9910-8CDF-9278-6A3D1B763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4662B3-F4A4-C886-0F4B-A9DF8D84CA70}"/>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8" name="Footer Placeholder 7">
            <a:extLst>
              <a:ext uri="{FF2B5EF4-FFF2-40B4-BE49-F238E27FC236}">
                <a16:creationId xmlns:a16="http://schemas.microsoft.com/office/drawing/2014/main" id="{0E1C960F-FA31-E0E9-1A97-64069A6D3B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76148F-AC37-CE3D-CFCD-1BD99E5B2BB2}"/>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3624919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ADE6-88DE-CAE3-904E-17F5BA72FE1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DFD3970-BC55-B840-B1E2-396582BA502C}"/>
              </a:ext>
            </a:extLst>
          </p:cNvPr>
          <p:cNvSpPr>
            <a:spLocks noGrp="1"/>
          </p:cNvSpPr>
          <p:nvPr>
            <p:ph type="dt" sz="half" idx="10"/>
          </p:nvPr>
        </p:nvSpPr>
        <p:spPr/>
        <p:txBody>
          <a:bodyPr/>
          <a:lstStyle/>
          <a:p>
            <a:fld id="{F073D7E3-C35B-48A3-A90A-84CD4BFDDE23}" type="datetimeFigureOut">
              <a:rPr lang="en-US" smtClean="0"/>
              <a:t>11/27/2023</a:t>
            </a:fld>
            <a:endParaRPr lang="en-US"/>
          </a:p>
        </p:txBody>
      </p:sp>
      <p:sp>
        <p:nvSpPr>
          <p:cNvPr id="4" name="Footer Placeholder 3">
            <a:extLst>
              <a:ext uri="{FF2B5EF4-FFF2-40B4-BE49-F238E27FC236}">
                <a16:creationId xmlns:a16="http://schemas.microsoft.com/office/drawing/2014/main" id="{957685EE-741B-F7B8-4FCA-F53C54A7A4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5A69D-628E-8EA3-883C-9B8A178792DC}"/>
              </a:ext>
            </a:extLst>
          </p:cNvPr>
          <p:cNvSpPr>
            <a:spLocks noGrp="1"/>
          </p:cNvSpPr>
          <p:nvPr>
            <p:ph type="sldNum" sz="quarter" idx="12"/>
          </p:nvPr>
        </p:nvSpPr>
        <p:spPr/>
        <p:txBody>
          <a:bodyPr/>
          <a:lstStyle/>
          <a:p>
            <a:fld id="{EB3E1410-DAC2-4EB5-8C25-B5E93FDA8B6C}" type="slidenum">
              <a:rPr lang="en-US" smtClean="0"/>
              <a:t>‹#›</a:t>
            </a:fld>
            <a:endParaRPr lang="en-US"/>
          </a:p>
        </p:txBody>
      </p:sp>
    </p:spTree>
    <p:extLst>
      <p:ext uri="{BB962C8B-B14F-4D97-AF65-F5344CB8AC3E}">
        <p14:creationId xmlns:p14="http://schemas.microsoft.com/office/powerpoint/2010/main" val="2819649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050542-ED68-4A43-434C-787B2F5CA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10E32DB-7F5D-E04A-4830-1AA025338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DBD46C-938C-023A-36F3-AFAB4DF52A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3D7E3-C35B-48A3-A90A-84CD4BFDDE23}" type="datetimeFigureOut">
              <a:rPr lang="en-US" smtClean="0"/>
              <a:t>11/27/2023</a:t>
            </a:fld>
            <a:endParaRPr lang="en-US"/>
          </a:p>
        </p:txBody>
      </p:sp>
      <p:sp>
        <p:nvSpPr>
          <p:cNvPr id="5" name="Footer Placeholder 4">
            <a:extLst>
              <a:ext uri="{FF2B5EF4-FFF2-40B4-BE49-F238E27FC236}">
                <a16:creationId xmlns:a16="http://schemas.microsoft.com/office/drawing/2014/main" id="{3E4CCC6E-48F9-84DD-4877-B449809C3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EA9D49-FFBA-2F69-F6BD-03CE588F6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E1410-DAC2-4EB5-8C25-B5E93FDA8B6C}" type="slidenum">
              <a:rPr lang="en-US" smtClean="0"/>
              <a:t>‹#›</a:t>
            </a:fld>
            <a:endParaRPr lang="en-US"/>
          </a:p>
        </p:txBody>
      </p:sp>
    </p:spTree>
    <p:extLst>
      <p:ext uri="{BB962C8B-B14F-4D97-AF65-F5344CB8AC3E}">
        <p14:creationId xmlns:p14="http://schemas.microsoft.com/office/powerpoint/2010/main" val="3923772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doi.org/10.1109/MCSE.2017.31" TargetMode="External"/><Relationship Id="rId3" Type="http://schemas.openxmlformats.org/officeDocument/2006/relationships/hyperlink" Target="https://doi.org/10.1109/MAHC.2006.45" TargetMode="External"/><Relationship Id="rId7" Type="http://schemas.openxmlformats.org/officeDocument/2006/relationships/hyperlink" Target="https://doi.org/10.1109/MCSE.2017.29" TargetMode="External"/><Relationship Id="rId2" Type="http://schemas.openxmlformats.org/officeDocument/2006/relationships/hyperlink" Target="https://doi.org/10.1109/MC.2017.34" TargetMode="External"/><Relationship Id="rId1" Type="http://schemas.openxmlformats.org/officeDocument/2006/relationships/slideLayout" Target="../slideLayouts/slideLayout4.xml"/><Relationship Id="rId6" Type="http://schemas.openxmlformats.org/officeDocument/2006/relationships/hyperlink" Target="https://doi.org/10.1109/MSPEC.2022.9976473" TargetMode="External"/><Relationship Id="rId5" Type="http://schemas.openxmlformats.org/officeDocument/2006/relationships/hyperlink" Target="https://doi.org/10.1109/MSPEC.2022.9792148" TargetMode="External"/><Relationship Id="rId4" Type="http://schemas.openxmlformats.org/officeDocument/2006/relationships/hyperlink" Target="https://doi.org/10.1109/NSSC.2006.478586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A5D7-02AA-62B1-4511-0F5C73ED0520}"/>
              </a:ext>
            </a:extLst>
          </p:cNvPr>
          <p:cNvSpPr>
            <a:spLocks noGrp="1"/>
          </p:cNvSpPr>
          <p:nvPr>
            <p:ph type="ctrTitle"/>
          </p:nvPr>
        </p:nvSpPr>
        <p:spPr/>
        <p:txBody>
          <a:bodyPr/>
          <a:lstStyle/>
          <a:p>
            <a:r>
              <a:rPr lang="en-US" dirty="0">
                <a:latin typeface="Bahnschrift" panose="020B0502040204020203" pitchFamily="34" charset="0"/>
              </a:rPr>
              <a:t>Is Moore’s Law Dead?</a:t>
            </a:r>
          </a:p>
        </p:txBody>
      </p:sp>
      <p:sp>
        <p:nvSpPr>
          <p:cNvPr id="3" name="Subtitle 2">
            <a:extLst>
              <a:ext uri="{FF2B5EF4-FFF2-40B4-BE49-F238E27FC236}">
                <a16:creationId xmlns:a16="http://schemas.microsoft.com/office/drawing/2014/main" id="{481CFCD4-7095-118C-5D82-5911112A4D28}"/>
              </a:ext>
            </a:extLst>
          </p:cNvPr>
          <p:cNvSpPr>
            <a:spLocks noGrp="1"/>
          </p:cNvSpPr>
          <p:nvPr>
            <p:ph type="subTitle" idx="1"/>
          </p:nvPr>
        </p:nvSpPr>
        <p:spPr/>
        <p:txBody>
          <a:bodyPr/>
          <a:lstStyle/>
          <a:p>
            <a:r>
              <a:rPr lang="en-US" dirty="0">
                <a:latin typeface="Bahnschrift" panose="020B0502040204020203" pitchFamily="34" charset="0"/>
              </a:rPr>
              <a:t>Ty Davis – ECE 3000</a:t>
            </a:r>
          </a:p>
        </p:txBody>
      </p:sp>
    </p:spTree>
    <p:extLst>
      <p:ext uri="{BB962C8B-B14F-4D97-AF65-F5344CB8AC3E}">
        <p14:creationId xmlns:p14="http://schemas.microsoft.com/office/powerpoint/2010/main" val="3813548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ACA561-D03C-43B6-7C52-B620B2A5F84A}"/>
              </a:ext>
            </a:extLst>
          </p:cNvPr>
          <p:cNvSpPr>
            <a:spLocks noGrp="1"/>
          </p:cNvSpPr>
          <p:nvPr>
            <p:ph type="title"/>
          </p:nvPr>
        </p:nvSpPr>
        <p:spPr/>
        <p:txBody>
          <a:bodyPr/>
          <a:lstStyle/>
          <a:p>
            <a:r>
              <a:rPr lang="en-US" dirty="0"/>
              <a:t>Moore’s Law </a:t>
            </a:r>
            <a:r>
              <a:rPr lang="en-US" sz="3600" dirty="0"/>
              <a:t>– 3D Chip Design in Circuits Today</a:t>
            </a:r>
          </a:p>
        </p:txBody>
      </p:sp>
      <p:pic>
        <p:nvPicPr>
          <p:cNvPr id="8" name="Content Placeholder 7" descr="A diagram of a chip&#10;&#10;Description automatically generated">
            <a:extLst>
              <a:ext uri="{FF2B5EF4-FFF2-40B4-BE49-F238E27FC236}">
                <a16:creationId xmlns:a16="http://schemas.microsoft.com/office/drawing/2014/main" id="{EE5EDE1D-D8D4-C9E6-BDDA-448471809B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9750" y="2055415"/>
            <a:ext cx="6446694" cy="2954735"/>
          </a:xfrm>
        </p:spPr>
      </p:pic>
      <p:sp>
        <p:nvSpPr>
          <p:cNvPr id="9" name="Content Placeholder 2">
            <a:extLst>
              <a:ext uri="{FF2B5EF4-FFF2-40B4-BE49-F238E27FC236}">
                <a16:creationId xmlns:a16="http://schemas.microsoft.com/office/drawing/2014/main" id="{EB8CC994-43BF-C6A3-36A7-D0608D41539C}"/>
              </a:ext>
            </a:extLst>
          </p:cNvPr>
          <p:cNvSpPr txBox="1">
            <a:spLocks/>
          </p:cNvSpPr>
          <p:nvPr/>
        </p:nvSpPr>
        <p:spPr>
          <a:xfrm>
            <a:off x="352425" y="1830388"/>
            <a:ext cx="51911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AMD’s Zen 3 with 3D V-Cache</a:t>
            </a:r>
          </a:p>
          <a:p>
            <a:pPr lvl="1"/>
            <a:r>
              <a:rPr lang="en-US" dirty="0"/>
              <a:t>“Despite tripling the L3 [cache] size, 3D V-Cache only added four [clock] cycles of latency—something that could only be achieved through 3D stacking”</a:t>
            </a:r>
          </a:p>
          <a:p>
            <a:pPr marL="457200" lvl="1" indent="0">
              <a:buNone/>
            </a:pPr>
            <a:r>
              <a:rPr lang="en-US" sz="2200" dirty="0"/>
              <a:t>- John </a:t>
            </a:r>
            <a:r>
              <a:rPr lang="en-US" sz="2200" dirty="0" err="1"/>
              <a:t>Wuu</a:t>
            </a:r>
            <a:r>
              <a:rPr lang="en-US" sz="2200" dirty="0"/>
              <a:t>, AMD senior engineer</a:t>
            </a:r>
          </a:p>
          <a:p>
            <a:pPr marL="457200" lvl="1" indent="0">
              <a:buNone/>
            </a:pPr>
            <a:endParaRPr lang="en-US" sz="2200" dirty="0"/>
          </a:p>
          <a:p>
            <a:pPr lvl="1"/>
            <a:r>
              <a:rPr lang="en-US" dirty="0"/>
              <a:t>“Using the ... 3D V-Cache sped games rendered at 1080p by an average of 15 percent.”</a:t>
            </a:r>
          </a:p>
          <a:p>
            <a:pPr marL="457200" lvl="1" indent="0">
              <a:buFont typeface="Arial" panose="020B0604020202020204" pitchFamily="34" charset="0"/>
              <a:buNone/>
            </a:pPr>
            <a:r>
              <a:rPr lang="en-US" sz="2200" dirty="0"/>
              <a:t>– SK Moore</a:t>
            </a:r>
          </a:p>
        </p:txBody>
      </p:sp>
    </p:spTree>
    <p:extLst>
      <p:ext uri="{BB962C8B-B14F-4D97-AF65-F5344CB8AC3E}">
        <p14:creationId xmlns:p14="http://schemas.microsoft.com/office/powerpoint/2010/main" val="950211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23A6-955A-9C7F-091C-550C3E194B93}"/>
              </a:ext>
            </a:extLst>
          </p:cNvPr>
          <p:cNvSpPr>
            <a:spLocks noGrp="1"/>
          </p:cNvSpPr>
          <p:nvPr>
            <p:ph type="title"/>
          </p:nvPr>
        </p:nvSpPr>
        <p:spPr/>
        <p:txBody>
          <a:bodyPr/>
          <a:lstStyle/>
          <a:p>
            <a:r>
              <a:rPr lang="en-US" dirty="0"/>
              <a:t>Moore’s Law </a:t>
            </a:r>
            <a:r>
              <a:rPr lang="en-US" sz="3600" dirty="0"/>
              <a:t>– Will it persist?</a:t>
            </a:r>
          </a:p>
        </p:txBody>
      </p:sp>
      <p:sp>
        <p:nvSpPr>
          <p:cNvPr id="3" name="Content Placeholder 2">
            <a:extLst>
              <a:ext uri="{FF2B5EF4-FFF2-40B4-BE49-F238E27FC236}">
                <a16:creationId xmlns:a16="http://schemas.microsoft.com/office/drawing/2014/main" id="{0424EB55-2F8D-51D8-887B-EEDF1F924B04}"/>
              </a:ext>
            </a:extLst>
          </p:cNvPr>
          <p:cNvSpPr>
            <a:spLocks noGrp="1"/>
          </p:cNvSpPr>
          <p:nvPr>
            <p:ph idx="1"/>
          </p:nvPr>
        </p:nvSpPr>
        <p:spPr>
          <a:xfrm>
            <a:off x="3019425" y="2313780"/>
            <a:ext cx="6153150" cy="2620169"/>
          </a:xfrm>
        </p:spPr>
        <p:txBody>
          <a:bodyPr/>
          <a:lstStyle/>
          <a:p>
            <a:pPr marL="0" indent="0" algn="ctr">
              <a:buNone/>
            </a:pPr>
            <a:r>
              <a:rPr lang="en-US" dirty="0"/>
              <a:t>The processing power of a computer chip doubles every one to two years.</a:t>
            </a:r>
          </a:p>
          <a:p>
            <a:pPr marL="0" indent="0" algn="ctr">
              <a:buNone/>
            </a:pPr>
            <a:endParaRPr lang="en-US" dirty="0"/>
          </a:p>
          <a:p>
            <a:pPr marL="0" indent="0" algn="ctr">
              <a:buNone/>
            </a:pPr>
            <a:r>
              <a:rPr lang="en-US" dirty="0"/>
              <a:t>Do we need to rethink computing?</a:t>
            </a:r>
          </a:p>
        </p:txBody>
      </p:sp>
    </p:spTree>
    <p:extLst>
      <p:ext uri="{BB962C8B-B14F-4D97-AF65-F5344CB8AC3E}">
        <p14:creationId xmlns:p14="http://schemas.microsoft.com/office/powerpoint/2010/main" val="2087295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4DFE-405E-35B4-1CA9-52622297B669}"/>
              </a:ext>
            </a:extLst>
          </p:cNvPr>
          <p:cNvSpPr>
            <a:spLocks noGrp="1"/>
          </p:cNvSpPr>
          <p:nvPr>
            <p:ph type="title"/>
          </p:nvPr>
        </p:nvSpPr>
        <p:spPr>
          <a:xfrm>
            <a:off x="838200" y="365126"/>
            <a:ext cx="10515600" cy="711200"/>
          </a:xfrm>
        </p:spPr>
        <p:txBody>
          <a:bodyPr/>
          <a:lstStyle/>
          <a:p>
            <a:r>
              <a:rPr lang="en-US" dirty="0"/>
              <a:t>References</a:t>
            </a:r>
          </a:p>
        </p:txBody>
      </p:sp>
      <p:sp>
        <p:nvSpPr>
          <p:cNvPr id="3" name="Content Placeholder 2">
            <a:extLst>
              <a:ext uri="{FF2B5EF4-FFF2-40B4-BE49-F238E27FC236}">
                <a16:creationId xmlns:a16="http://schemas.microsoft.com/office/drawing/2014/main" id="{F45AE1B5-7A89-C5CC-A094-255BAA3E066F}"/>
              </a:ext>
            </a:extLst>
          </p:cNvPr>
          <p:cNvSpPr>
            <a:spLocks noGrp="1"/>
          </p:cNvSpPr>
          <p:nvPr>
            <p:ph idx="1"/>
          </p:nvPr>
        </p:nvSpPr>
        <p:spPr>
          <a:xfrm>
            <a:off x="838200" y="1257300"/>
            <a:ext cx="10515600" cy="4919663"/>
          </a:xfrm>
        </p:spPr>
        <p:txBody>
          <a:bodyPr>
            <a:normAutofit fontScale="70000" lnSpcReduction="20000"/>
          </a:bodyPr>
          <a:lstStyle/>
          <a:p>
            <a:pPr marL="0" indent="-914400">
              <a:buNone/>
            </a:pPr>
            <a:r>
              <a:rPr lang="en-US" dirty="0"/>
              <a:t>DeBenedictis, Erik P. “It’s Time to Redefine Moore’s Law Again.” Computer, vol. 50, no. 	2,2017, pp. 72–75. </a:t>
            </a:r>
            <a:r>
              <a:rPr lang="en-US" dirty="0">
                <a:hlinkClick r:id="rId2"/>
              </a:rPr>
              <a:t>https://doi.org/10.1109/MC.2017.34</a:t>
            </a:r>
            <a:r>
              <a:rPr lang="en-US" dirty="0"/>
              <a:t>.</a:t>
            </a:r>
          </a:p>
          <a:p>
            <a:pPr marL="0" indent="-914400">
              <a:buNone/>
            </a:pPr>
            <a:r>
              <a:rPr lang="en-US" dirty="0"/>
              <a:t>Mollick, E. “Establishing Moore’s Law.” IEEE Annals of the History of Computing, vol. 28,no. 	3, 2006, pp. 62–75. </a:t>
            </a:r>
            <a:r>
              <a:rPr lang="en-US" dirty="0">
                <a:hlinkClick r:id="rId3"/>
              </a:rPr>
              <a:t>https://doi.org/10.1109/MAHC.2006.45</a:t>
            </a:r>
            <a:r>
              <a:rPr lang="en-US" dirty="0"/>
              <a:t>.</a:t>
            </a:r>
          </a:p>
          <a:p>
            <a:pPr marL="0" indent="-914400">
              <a:buNone/>
            </a:pPr>
            <a:r>
              <a:rPr lang="en-US" dirty="0"/>
              <a:t>Moore, Gordon E. “Cramming more components onto integrated circuits, Reprinted from 	Electronics, volume 38, number 8, April 19, 1965, pp.114 ff.” IEEE Solid-State Circuits 	Society Newsletter, vol. 11, no. 3, 2006, pp. 33–35. 	</a:t>
            </a:r>
            <a:r>
              <a:rPr lang="en-US" dirty="0">
                <a:hlinkClick r:id="rId4"/>
              </a:rPr>
              <a:t>https://doi.org/10.1109/NSSC.2006.4785860</a:t>
            </a:r>
            <a:r>
              <a:rPr lang="en-US" dirty="0"/>
              <a:t>.</a:t>
            </a:r>
          </a:p>
          <a:p>
            <a:pPr marL="0" indent="-914400">
              <a:buNone/>
            </a:pPr>
            <a:r>
              <a:rPr lang="en-US" dirty="0"/>
              <a:t>Moore, Samuel K. “3 Paths to 3D Processors.” IEEE Spectrum, vol. 59, no. 6, 2022, pp. 24–	29. </a:t>
            </a:r>
            <a:r>
              <a:rPr lang="en-US" dirty="0">
                <a:hlinkClick r:id="rId5"/>
              </a:rPr>
              <a:t>https://doi.org/10.1109/MSPEC.2022.9792148</a:t>
            </a:r>
            <a:r>
              <a:rPr lang="en-US" dirty="0"/>
              <a:t>.</a:t>
            </a:r>
          </a:p>
          <a:p>
            <a:pPr marL="0" indent="-914400">
              <a:buNone/>
            </a:pPr>
            <a:r>
              <a:rPr lang="en-US" dirty="0"/>
              <a:t>Radosavljevic, Marko, and Jack Kavalieros. “Taking Moore’s Law to New Heights: When 	transistors can’t get any smaller, the only direction is up.” IEEE Spectrum, vol. 59, 	no. 12,2022, pp. 32–37. </a:t>
            </a:r>
            <a:r>
              <a:rPr lang="en-US" dirty="0">
                <a:hlinkClick r:id="rId6"/>
              </a:rPr>
              <a:t>https://doi.org/10.1109/MSPEC.2022.9976473</a:t>
            </a:r>
            <a:r>
              <a:rPr lang="en-US" dirty="0"/>
              <a:t>.</a:t>
            </a:r>
          </a:p>
          <a:p>
            <a:pPr marL="0" indent="-914400">
              <a:buNone/>
            </a:pPr>
            <a:r>
              <a:rPr lang="en-US" dirty="0"/>
              <a:t>Theis, Thomas N., and H.-S. Philip Wong. “The End of Moore’s Law: A New Beginning for 	Information Technology.” Computing in Science &amp; Engineering, vol. 19, no. 2, 	2017,pp. 41–50. </a:t>
            </a:r>
            <a:r>
              <a:rPr lang="en-US" dirty="0">
                <a:hlinkClick r:id="rId7"/>
              </a:rPr>
              <a:t>https://doi.org/10.1109/MCSE.2017.29</a:t>
            </a:r>
            <a:r>
              <a:rPr lang="en-US" dirty="0"/>
              <a:t>.</a:t>
            </a:r>
          </a:p>
          <a:p>
            <a:pPr marL="0" indent="-914400">
              <a:buNone/>
            </a:pPr>
            <a:r>
              <a:rPr lang="en-US" dirty="0"/>
              <a:t>Williams, R. Stanley. “What’s Next? [The end of Moore’s law].” Computing in Science &amp; 	Engineering, vol. 19, no. 2, 2017, pp. 7–13. </a:t>
            </a:r>
            <a:r>
              <a:rPr lang="en-US" dirty="0">
                <a:hlinkClick r:id="rId8"/>
              </a:rPr>
              <a:t>https://doi.org/10.1109/MCSE.2017.31</a:t>
            </a:r>
            <a:r>
              <a:rPr lang="en-US" dirty="0"/>
              <a:t>.</a:t>
            </a:r>
          </a:p>
        </p:txBody>
      </p:sp>
    </p:spTree>
    <p:extLst>
      <p:ext uri="{BB962C8B-B14F-4D97-AF65-F5344CB8AC3E}">
        <p14:creationId xmlns:p14="http://schemas.microsoft.com/office/powerpoint/2010/main" val="245306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A262-9C83-60BD-DB64-888071352CF0}"/>
              </a:ext>
            </a:extLst>
          </p:cNvPr>
          <p:cNvSpPr>
            <a:spLocks noGrp="1"/>
          </p:cNvSpPr>
          <p:nvPr>
            <p:ph type="title"/>
          </p:nvPr>
        </p:nvSpPr>
        <p:spPr/>
        <p:txBody>
          <a:bodyPr/>
          <a:lstStyle/>
          <a:p>
            <a:r>
              <a:rPr lang="en-US" dirty="0">
                <a:latin typeface="Bahnschrift" panose="020B0502040204020203" pitchFamily="34" charset="0"/>
              </a:rPr>
              <a:t>Moore’s Law </a:t>
            </a:r>
            <a:r>
              <a:rPr lang="en-US" sz="3600" dirty="0">
                <a:latin typeface="Bahnschrift" panose="020B0502040204020203" pitchFamily="34" charset="0"/>
              </a:rPr>
              <a:t>- History</a:t>
            </a:r>
          </a:p>
        </p:txBody>
      </p:sp>
      <p:sp>
        <p:nvSpPr>
          <p:cNvPr id="3" name="Content Placeholder 2">
            <a:extLst>
              <a:ext uri="{FF2B5EF4-FFF2-40B4-BE49-F238E27FC236}">
                <a16:creationId xmlns:a16="http://schemas.microsoft.com/office/drawing/2014/main" id="{567CE001-BA0E-AF40-0185-DEDD0EEA3459}"/>
              </a:ext>
            </a:extLst>
          </p:cNvPr>
          <p:cNvSpPr>
            <a:spLocks noGrp="1"/>
          </p:cNvSpPr>
          <p:nvPr>
            <p:ph idx="1"/>
          </p:nvPr>
        </p:nvSpPr>
        <p:spPr>
          <a:xfrm>
            <a:off x="838200" y="1825625"/>
            <a:ext cx="4582886" cy="4351338"/>
          </a:xfrm>
        </p:spPr>
        <p:txBody>
          <a:bodyPr>
            <a:normAutofit/>
          </a:bodyPr>
          <a:lstStyle/>
          <a:p>
            <a:pPr marL="0" indent="0">
              <a:buNone/>
            </a:pPr>
            <a:r>
              <a:rPr lang="en-US" sz="2400" b="0" i="0" dirty="0">
                <a:effectLst/>
                <a:latin typeface="Bahnschrift" panose="020B0502040204020203" pitchFamily="34" charset="0"/>
              </a:rPr>
              <a:t>"With unit cost falling as the number of components per circuit rises, by 1975 economics may dictate squeezing as many as 65,000 components on a single silicon chip." </a:t>
            </a:r>
          </a:p>
          <a:p>
            <a:pPr marL="0" indent="0">
              <a:buNone/>
            </a:pPr>
            <a:r>
              <a:rPr lang="en-US" sz="2400" b="0" i="0" dirty="0">
                <a:effectLst/>
                <a:latin typeface="Bahnschrift" panose="020B0502040204020203" pitchFamily="34" charset="0"/>
              </a:rPr>
              <a:t>- Gordon Moore</a:t>
            </a:r>
          </a:p>
          <a:p>
            <a:endParaRPr lang="en-US" sz="2400" dirty="0">
              <a:latin typeface="Bahnschrift" panose="020B0502040204020203" pitchFamily="34" charset="0"/>
            </a:endParaRPr>
          </a:p>
        </p:txBody>
      </p:sp>
      <p:pic>
        <p:nvPicPr>
          <p:cNvPr id="5" name="Picture 4">
            <a:extLst>
              <a:ext uri="{FF2B5EF4-FFF2-40B4-BE49-F238E27FC236}">
                <a16:creationId xmlns:a16="http://schemas.microsoft.com/office/drawing/2014/main" id="{C6833223-F3EE-27B4-9574-0F4F4B71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270" y="296069"/>
            <a:ext cx="3733800" cy="3705225"/>
          </a:xfrm>
          <a:prstGeom prst="rect">
            <a:avLst/>
          </a:prstGeom>
        </p:spPr>
      </p:pic>
      <p:sp>
        <p:nvSpPr>
          <p:cNvPr id="6" name="TextBox 5">
            <a:extLst>
              <a:ext uri="{FF2B5EF4-FFF2-40B4-BE49-F238E27FC236}">
                <a16:creationId xmlns:a16="http://schemas.microsoft.com/office/drawing/2014/main" id="{6F2D7977-418D-8346-7EE3-89AB4292C0A6}"/>
              </a:ext>
            </a:extLst>
          </p:cNvPr>
          <p:cNvSpPr txBox="1"/>
          <p:nvPr/>
        </p:nvSpPr>
        <p:spPr>
          <a:xfrm>
            <a:off x="7011079" y="4694039"/>
            <a:ext cx="4322991" cy="923330"/>
          </a:xfrm>
          <a:prstGeom prst="rect">
            <a:avLst/>
          </a:prstGeom>
          <a:noFill/>
          <a:ln>
            <a:noFill/>
          </a:ln>
          <a:effectLst>
            <a:glow rad="127000">
              <a:schemeClr val="accent1"/>
            </a:glow>
            <a:softEdge rad="76200"/>
          </a:effectLst>
        </p:spPr>
        <p:txBody>
          <a:bodyPr wrap="square" rtlCol="0">
            <a:spAutoFit/>
          </a:bodyPr>
          <a:lstStyle/>
          <a:p>
            <a:pPr algn="r"/>
            <a:r>
              <a:rPr lang="en-US" dirty="0"/>
              <a:t>Intel’s flagship Core i9 13900k CPU (Sept, 2022) boasts a transistor count of up to 26 billion.</a:t>
            </a:r>
          </a:p>
        </p:txBody>
      </p:sp>
    </p:spTree>
    <p:extLst>
      <p:ext uri="{BB962C8B-B14F-4D97-AF65-F5344CB8AC3E}">
        <p14:creationId xmlns:p14="http://schemas.microsoft.com/office/powerpoint/2010/main" val="3733293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A3D3-47B5-BC23-708A-6DB2E5A68C6E}"/>
              </a:ext>
            </a:extLst>
          </p:cNvPr>
          <p:cNvSpPr>
            <a:spLocks noGrp="1"/>
          </p:cNvSpPr>
          <p:nvPr>
            <p:ph type="title"/>
          </p:nvPr>
        </p:nvSpPr>
        <p:spPr/>
        <p:txBody>
          <a:bodyPr/>
          <a:lstStyle/>
          <a:p>
            <a:r>
              <a:rPr lang="en-US" dirty="0">
                <a:latin typeface="Bahnschrift" panose="020B0502040204020203" pitchFamily="34" charset="0"/>
              </a:rPr>
              <a:t>Moore’s Law </a:t>
            </a:r>
            <a:r>
              <a:rPr lang="en-US" sz="3600" dirty="0">
                <a:latin typeface="Bahnschrift" panose="020B0502040204020203" pitchFamily="34" charset="0"/>
              </a:rPr>
              <a:t>- History</a:t>
            </a:r>
            <a:endParaRPr lang="en-US" dirty="0"/>
          </a:p>
        </p:txBody>
      </p:sp>
      <p:sp>
        <p:nvSpPr>
          <p:cNvPr id="3" name="Content Placeholder 2">
            <a:extLst>
              <a:ext uri="{FF2B5EF4-FFF2-40B4-BE49-F238E27FC236}">
                <a16:creationId xmlns:a16="http://schemas.microsoft.com/office/drawing/2014/main" id="{790EF7D2-24A2-8F1F-CB08-2287CF59929E}"/>
              </a:ext>
            </a:extLst>
          </p:cNvPr>
          <p:cNvSpPr>
            <a:spLocks noGrp="1"/>
          </p:cNvSpPr>
          <p:nvPr>
            <p:ph idx="1"/>
          </p:nvPr>
        </p:nvSpPr>
        <p:spPr>
          <a:xfrm>
            <a:off x="838200" y="1825625"/>
            <a:ext cx="9315450" cy="4351338"/>
          </a:xfrm>
        </p:spPr>
        <p:txBody>
          <a:bodyPr>
            <a:noAutofit/>
          </a:bodyPr>
          <a:lstStyle/>
          <a:p>
            <a:pPr marL="0" indent="0">
              <a:lnSpc>
                <a:spcPct val="100000"/>
              </a:lnSpc>
              <a:buNone/>
            </a:pPr>
            <a:r>
              <a:rPr lang="en-US" sz="2400" b="0" i="0" dirty="0">
                <a:effectLst/>
                <a:latin typeface="Bahnschrift" panose="020B0502040204020203" pitchFamily="34" charset="0"/>
              </a:rPr>
              <a:t>"Four main factors are responsible for most of this increase in chip density: </a:t>
            </a:r>
          </a:p>
          <a:p>
            <a:pPr>
              <a:lnSpc>
                <a:spcPct val="100000"/>
              </a:lnSpc>
            </a:pPr>
            <a:r>
              <a:rPr lang="en-US" sz="2400" dirty="0">
                <a:latin typeface="Bahnschrift" panose="020B0502040204020203" pitchFamily="34" charset="0"/>
              </a:rPr>
              <a:t>D</a:t>
            </a:r>
            <a:r>
              <a:rPr lang="en-US" sz="2400" b="0" dirty="0">
                <a:effectLst/>
                <a:latin typeface="Bahnschrift" panose="020B0502040204020203" pitchFamily="34" charset="0"/>
              </a:rPr>
              <a:t>ie size</a:t>
            </a:r>
          </a:p>
          <a:p>
            <a:pPr>
              <a:lnSpc>
                <a:spcPct val="100000"/>
              </a:lnSpc>
              <a:spcBef>
                <a:spcPts val="0"/>
              </a:spcBef>
            </a:pPr>
            <a:r>
              <a:rPr lang="en-US" sz="2400" dirty="0">
                <a:latin typeface="Bahnschrift" panose="020B0502040204020203" pitchFamily="34" charset="0"/>
              </a:rPr>
              <a:t>L</a:t>
            </a:r>
            <a:r>
              <a:rPr lang="en-US" sz="2400" b="0" dirty="0">
                <a:effectLst/>
                <a:latin typeface="Bahnschrift" panose="020B0502040204020203" pitchFamily="34" charset="0"/>
              </a:rPr>
              <a:t>ine dimension</a:t>
            </a:r>
          </a:p>
          <a:p>
            <a:pPr>
              <a:lnSpc>
                <a:spcPct val="100000"/>
              </a:lnSpc>
              <a:spcBef>
                <a:spcPts val="0"/>
              </a:spcBef>
            </a:pPr>
            <a:r>
              <a:rPr lang="en-US" sz="2400" dirty="0">
                <a:latin typeface="Bahnschrift" panose="020B0502040204020203" pitchFamily="34" charset="0"/>
              </a:rPr>
              <a:t>T</a:t>
            </a:r>
            <a:r>
              <a:rPr lang="en-US" sz="2400" b="0" dirty="0">
                <a:effectLst/>
                <a:latin typeface="Bahnschrift" panose="020B0502040204020203" pitchFamily="34" charset="0"/>
              </a:rPr>
              <a:t>echnical cleverness</a:t>
            </a:r>
          </a:p>
          <a:p>
            <a:pPr>
              <a:lnSpc>
                <a:spcPct val="100000"/>
              </a:lnSpc>
              <a:spcBef>
                <a:spcPts val="0"/>
              </a:spcBef>
            </a:pPr>
            <a:r>
              <a:rPr lang="en-US" sz="2400" dirty="0">
                <a:latin typeface="Bahnschrift" panose="020B0502040204020203" pitchFamily="34" charset="0"/>
              </a:rPr>
              <a:t>T</a:t>
            </a:r>
            <a:r>
              <a:rPr lang="en-US" sz="2400" b="0" dirty="0">
                <a:effectLst/>
                <a:latin typeface="Bahnschrift" panose="020B0502040204020203" pitchFamily="34" charset="0"/>
              </a:rPr>
              <a:t>echnical innovation </a:t>
            </a:r>
          </a:p>
          <a:p>
            <a:pPr marL="0" indent="0">
              <a:lnSpc>
                <a:spcPct val="100000"/>
              </a:lnSpc>
              <a:buNone/>
            </a:pPr>
            <a:r>
              <a:rPr lang="en-US" sz="2400" b="0" i="0" dirty="0">
                <a:effectLst/>
                <a:latin typeface="Bahnschrift" panose="020B0502040204020203" pitchFamily="34" charset="0"/>
              </a:rPr>
              <a:t>Together, they serve to explain most of the exponential improvements in transistors per chip described by Moore’s law."</a:t>
            </a:r>
          </a:p>
          <a:p>
            <a:pPr marL="0" indent="0">
              <a:lnSpc>
                <a:spcPct val="100000"/>
              </a:lnSpc>
              <a:buNone/>
            </a:pPr>
            <a:r>
              <a:rPr lang="en-US" sz="2400" dirty="0">
                <a:latin typeface="Bahnschrift" panose="020B0502040204020203" pitchFamily="34" charset="0"/>
              </a:rPr>
              <a:t>- Ethan Mollick</a:t>
            </a:r>
          </a:p>
        </p:txBody>
      </p:sp>
    </p:spTree>
    <p:extLst>
      <p:ext uri="{BB962C8B-B14F-4D97-AF65-F5344CB8AC3E}">
        <p14:creationId xmlns:p14="http://schemas.microsoft.com/office/powerpoint/2010/main" val="12136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6E7-BE91-DFC0-AC2C-FDA03630ECE8}"/>
              </a:ext>
            </a:extLst>
          </p:cNvPr>
          <p:cNvSpPr>
            <a:spLocks noGrp="1"/>
          </p:cNvSpPr>
          <p:nvPr>
            <p:ph type="title"/>
          </p:nvPr>
        </p:nvSpPr>
        <p:spPr/>
        <p:txBody>
          <a:bodyPr/>
          <a:lstStyle/>
          <a:p>
            <a:r>
              <a:rPr lang="en-US" dirty="0"/>
              <a:t>Moore’s Law </a:t>
            </a:r>
            <a:r>
              <a:rPr lang="en-US" sz="3600" dirty="0"/>
              <a:t>– Difficulties</a:t>
            </a:r>
          </a:p>
        </p:txBody>
      </p:sp>
      <p:sp>
        <p:nvSpPr>
          <p:cNvPr id="3" name="Content Placeholder 2">
            <a:extLst>
              <a:ext uri="{FF2B5EF4-FFF2-40B4-BE49-F238E27FC236}">
                <a16:creationId xmlns:a16="http://schemas.microsoft.com/office/drawing/2014/main" id="{76BD4B03-2B25-302A-31C3-9D6F375FBC1A}"/>
              </a:ext>
            </a:extLst>
          </p:cNvPr>
          <p:cNvSpPr>
            <a:spLocks noGrp="1"/>
          </p:cNvSpPr>
          <p:nvPr>
            <p:ph idx="1"/>
          </p:nvPr>
        </p:nvSpPr>
        <p:spPr/>
        <p:txBody>
          <a:bodyPr/>
          <a:lstStyle/>
          <a:p>
            <a:pPr>
              <a:spcAft>
                <a:spcPts val="2000"/>
              </a:spcAft>
            </a:pPr>
            <a:r>
              <a:rPr lang="en-US" sz="2400" b="0" i="0" dirty="0">
                <a:effectLst/>
                <a:latin typeface="Arial" panose="020B0604020202020204" pitchFamily="34" charset="0"/>
              </a:rPr>
              <a:t>Manufacturing small transistors is difficult and expensive.</a:t>
            </a:r>
          </a:p>
          <a:p>
            <a:pPr>
              <a:spcAft>
                <a:spcPts val="2000"/>
              </a:spcAft>
            </a:pPr>
            <a:r>
              <a:rPr lang="en-US" sz="2400" b="0" i="0" dirty="0">
                <a:effectLst/>
                <a:latin typeface="Arial" panose="020B0604020202020204" pitchFamily="34" charset="0"/>
              </a:rPr>
              <a:t>“Further reduction in insulator thickness would have resulted in unacceptable (and exponential) increases in gate leakage current through direct quantum tunneling.” – Theis and Wong</a:t>
            </a:r>
          </a:p>
          <a:p>
            <a:pPr>
              <a:spcAft>
                <a:spcPts val="2000"/>
              </a:spcAft>
            </a:pPr>
            <a:r>
              <a:rPr lang="en-US" sz="2400" dirty="0">
                <a:latin typeface="Arial" panose="020B0604020202020204" pitchFamily="34" charset="0"/>
              </a:rPr>
              <a:t>“</a:t>
            </a:r>
            <a:r>
              <a:rPr lang="en-US" sz="2400" b="0" i="0" dirty="0">
                <a:effectLst/>
                <a:latin typeface="Arial" panose="020B0604020202020204" pitchFamily="34" charset="0"/>
              </a:rPr>
              <a:t>Further reduction in operating voltage swing would have resulted in either unacceptably low channel current in the ‘on’ state (unacceptable decreases in switching speed) or increased leakage current in the </a:t>
            </a:r>
            <a:r>
              <a:rPr lang="en-US" sz="2400" dirty="0">
                <a:latin typeface="Arial" panose="020B0604020202020204" pitchFamily="34" charset="0"/>
              </a:rPr>
              <a:t>‘</a:t>
            </a:r>
            <a:r>
              <a:rPr lang="en-US" sz="2400" b="0" i="0" dirty="0">
                <a:effectLst/>
                <a:latin typeface="Arial" panose="020B0604020202020204" pitchFamily="34" charset="0"/>
              </a:rPr>
              <a:t>off’ state (unacceptable increases in passive power).” – Theis and Wong</a:t>
            </a:r>
          </a:p>
          <a:p>
            <a:endParaRPr lang="en-US" b="0" i="0" dirty="0">
              <a:effectLst/>
              <a:latin typeface="Arial" panose="020B0604020202020204" pitchFamily="34" charset="0"/>
            </a:endParaRPr>
          </a:p>
          <a:p>
            <a:endParaRPr lang="en-US" b="0" i="0" dirty="0">
              <a:effectLst/>
              <a:latin typeface="Arial" panose="020B0604020202020204" pitchFamily="34" charset="0"/>
            </a:endParaRPr>
          </a:p>
          <a:p>
            <a:endParaRPr lang="en-US" b="0" i="0"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237126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6E7-BE91-DFC0-AC2C-FDA03630ECE8}"/>
              </a:ext>
            </a:extLst>
          </p:cNvPr>
          <p:cNvSpPr>
            <a:spLocks noGrp="1"/>
          </p:cNvSpPr>
          <p:nvPr>
            <p:ph type="title"/>
          </p:nvPr>
        </p:nvSpPr>
        <p:spPr/>
        <p:txBody>
          <a:bodyPr/>
          <a:lstStyle/>
          <a:p>
            <a:r>
              <a:rPr lang="en-US" dirty="0"/>
              <a:t>Moore’s Law </a:t>
            </a:r>
            <a:r>
              <a:rPr lang="en-US" sz="3600" dirty="0"/>
              <a:t>– Difficulties</a:t>
            </a:r>
          </a:p>
        </p:txBody>
      </p:sp>
      <p:pic>
        <p:nvPicPr>
          <p:cNvPr id="7" name="Content Placeholder 6" descr="A graph with numbers and a line graph&#10;&#10;Description automatically generated with medium confidence">
            <a:extLst>
              <a:ext uri="{FF2B5EF4-FFF2-40B4-BE49-F238E27FC236}">
                <a16:creationId xmlns:a16="http://schemas.microsoft.com/office/drawing/2014/main" id="{5FAB1ACC-C3B6-1A38-1499-F65FB441D6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0602" y="1651317"/>
            <a:ext cx="5179404" cy="4043045"/>
          </a:xfrm>
        </p:spPr>
      </p:pic>
      <p:sp>
        <p:nvSpPr>
          <p:cNvPr id="8" name="Content Placeholder 2">
            <a:extLst>
              <a:ext uri="{FF2B5EF4-FFF2-40B4-BE49-F238E27FC236}">
                <a16:creationId xmlns:a16="http://schemas.microsoft.com/office/drawing/2014/main" id="{C0993079-506A-722F-A165-2E006EA3917F}"/>
              </a:ext>
            </a:extLst>
          </p:cNvPr>
          <p:cNvSpPr txBox="1">
            <a:spLocks/>
          </p:cNvSpPr>
          <p:nvPr/>
        </p:nvSpPr>
        <p:spPr>
          <a:xfrm>
            <a:off x="514642" y="2777727"/>
            <a:ext cx="5775960" cy="1790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dirty="0"/>
              <a:t>The amount of energy required for switching transistors is experiencing diminishing returns.</a:t>
            </a:r>
          </a:p>
        </p:txBody>
      </p:sp>
    </p:spTree>
    <p:extLst>
      <p:ext uri="{BB962C8B-B14F-4D97-AF65-F5344CB8AC3E}">
        <p14:creationId xmlns:p14="http://schemas.microsoft.com/office/powerpoint/2010/main" val="56167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Content Placeholder 4" descr="Integrated Circuit 16 Pin Dip">
                <a:extLst>
                  <a:ext uri="{FF2B5EF4-FFF2-40B4-BE49-F238E27FC236}">
                    <a16:creationId xmlns:a16="http://schemas.microsoft.com/office/drawing/2014/main" id="{346D57CF-6830-7336-CC56-65ED39485B5F}"/>
                  </a:ext>
                </a:extLst>
              </p:cNvPr>
              <p:cNvGraphicFramePr>
                <a:graphicFrameLocks noChangeAspect="1"/>
              </p:cNvGraphicFramePr>
              <p:nvPr>
                <p:extLst>
                  <p:ext uri="{D42A27DB-BD31-4B8C-83A1-F6EECF244321}">
                    <p14:modId xmlns:p14="http://schemas.microsoft.com/office/powerpoint/2010/main" val="3313554424"/>
                  </p:ext>
                </p:extLst>
              </p:nvPr>
            </p:nvGraphicFramePr>
            <p:xfrm>
              <a:off x="7224649" y="2486050"/>
              <a:ext cx="4129151" cy="3387045"/>
            </p:xfrm>
            <a:graphic>
              <a:graphicData uri="http://schemas.microsoft.com/office/drawing/2017/model3d">
                <am3d:model3d r:embed="rId2">
                  <am3d:spPr>
                    <a:xfrm>
                      <a:off x="0" y="0"/>
                      <a:ext cx="4129151" cy="3387045"/>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1681910" ay="2312091" az="1101024"/>
                    <am3d:postTrans dx="0" dy="0" dz="0"/>
                  </am3d:trans>
                  <am3d:raster rName="Office3DRenderer" rVer="16.0.8326">
                    <am3d:blip r:embed="rId3"/>
                  </am3d:raster>
                  <am3d:objViewport viewportSz="4319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4" descr="Integrated Circuit 16 Pin Dip">
                <a:extLst>
                  <a:ext uri="{FF2B5EF4-FFF2-40B4-BE49-F238E27FC236}">
                    <a16:creationId xmlns:a16="http://schemas.microsoft.com/office/drawing/2014/main" id="{346D57CF-6830-7336-CC56-65ED39485B5F}"/>
                  </a:ext>
                </a:extLst>
              </p:cNvPr>
              <p:cNvPicPr>
                <a:picLocks noGrp="1" noRot="1" noChangeAspect="1" noMove="1" noResize="1" noEditPoints="1" noAdjustHandles="1" noChangeArrowheads="1" noChangeShapeType="1" noCrop="1"/>
              </p:cNvPicPr>
              <p:nvPr/>
            </p:nvPicPr>
            <p:blipFill>
              <a:blip r:embed="rId3"/>
              <a:stretch>
                <a:fillRect/>
              </a:stretch>
            </p:blipFill>
            <p:spPr>
              <a:xfrm>
                <a:off x="7224649" y="2486050"/>
                <a:ext cx="4129151" cy="33870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Content Placeholder 4" descr="Integrated Circuit 16 Pin Dip">
                <a:extLst>
                  <a:ext uri="{FF2B5EF4-FFF2-40B4-BE49-F238E27FC236}">
                    <a16:creationId xmlns:a16="http://schemas.microsoft.com/office/drawing/2014/main" id="{17B27F3E-BCEC-3055-0F73-8655F453C1D8}"/>
                  </a:ext>
                </a:extLst>
              </p:cNvPr>
              <p:cNvGraphicFramePr>
                <a:graphicFrameLocks noGrp="1" noChangeAspect="1"/>
              </p:cNvGraphicFramePr>
              <p:nvPr>
                <p:ph idx="1"/>
                <p:extLst>
                  <p:ext uri="{D42A27DB-BD31-4B8C-83A1-F6EECF244321}">
                    <p14:modId xmlns:p14="http://schemas.microsoft.com/office/powerpoint/2010/main" val="2508857334"/>
                  </p:ext>
                </p:extLst>
              </p:nvPr>
            </p:nvGraphicFramePr>
            <p:xfrm>
              <a:off x="7224649" y="2486050"/>
              <a:ext cx="4129151" cy="3387045"/>
            </p:xfrm>
            <a:graphic>
              <a:graphicData uri="http://schemas.microsoft.com/office/drawing/2017/model3d">
                <am3d:model3d r:embed="rId2">
                  <am3d:spPr>
                    <a:xfrm>
                      <a:off x="0" y="0"/>
                      <a:ext cx="4129151" cy="3387045"/>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1681910" ay="2312091" az="1101024"/>
                    <am3d:postTrans dx="0" dy="0" dz="0"/>
                  </am3d:trans>
                  <am3d:raster rName="Office3DRenderer" rVer="16.0.8326">
                    <am3d:blip r:embed="rId3"/>
                  </am3d:raster>
                  <am3d:objViewport viewportSz="4319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descr="Integrated Circuit 16 Pin Dip">
                <a:extLst>
                  <a:ext uri="{FF2B5EF4-FFF2-40B4-BE49-F238E27FC236}">
                    <a16:creationId xmlns:a16="http://schemas.microsoft.com/office/drawing/2014/main" id="{17B27F3E-BCEC-3055-0F73-8655F453C1D8}"/>
                  </a:ext>
                </a:extLst>
              </p:cNvPr>
              <p:cNvPicPr>
                <a:picLocks noGrp="1" noRot="1" noChangeAspect="1" noMove="1" noResize="1" noEditPoints="1" noAdjustHandles="1" noChangeArrowheads="1" noChangeShapeType="1" noCrop="1"/>
              </p:cNvPicPr>
              <p:nvPr/>
            </p:nvPicPr>
            <p:blipFill>
              <a:blip r:embed="rId3"/>
              <a:stretch>
                <a:fillRect/>
              </a:stretch>
            </p:blipFill>
            <p:spPr>
              <a:xfrm>
                <a:off x="7224649" y="2486050"/>
                <a:ext cx="4129151" cy="3387045"/>
              </a:xfrm>
              <a:prstGeom prst="rect">
                <a:avLst/>
              </a:prstGeom>
            </p:spPr>
          </p:pic>
        </mc:Fallback>
      </mc:AlternateContent>
      <p:sp>
        <p:nvSpPr>
          <p:cNvPr id="6" name="Title 5">
            <a:extLst>
              <a:ext uri="{FF2B5EF4-FFF2-40B4-BE49-F238E27FC236}">
                <a16:creationId xmlns:a16="http://schemas.microsoft.com/office/drawing/2014/main" id="{C0ACA561-D03C-43B6-7C52-B620B2A5F84A}"/>
              </a:ext>
            </a:extLst>
          </p:cNvPr>
          <p:cNvSpPr>
            <a:spLocks noGrp="1"/>
          </p:cNvSpPr>
          <p:nvPr>
            <p:ph type="title"/>
          </p:nvPr>
        </p:nvSpPr>
        <p:spPr/>
        <p:txBody>
          <a:bodyPr/>
          <a:lstStyle/>
          <a:p>
            <a:r>
              <a:rPr lang="en-US" dirty="0"/>
              <a:t>Moore’s Law </a:t>
            </a:r>
            <a:r>
              <a:rPr lang="en-US" sz="3600" dirty="0"/>
              <a:t>– The Future?</a:t>
            </a:r>
          </a:p>
        </p:txBody>
      </p:sp>
      <p:sp>
        <p:nvSpPr>
          <p:cNvPr id="9" name="TextBox 8">
            <a:extLst>
              <a:ext uri="{FF2B5EF4-FFF2-40B4-BE49-F238E27FC236}">
                <a16:creationId xmlns:a16="http://schemas.microsoft.com/office/drawing/2014/main" id="{88DD703D-AF18-0227-D829-DF203212DA2B}"/>
              </a:ext>
            </a:extLst>
          </p:cNvPr>
          <p:cNvSpPr txBox="1"/>
          <p:nvPr/>
        </p:nvSpPr>
        <p:spPr>
          <a:xfrm>
            <a:off x="1838325" y="2409113"/>
            <a:ext cx="3952875" cy="1846659"/>
          </a:xfrm>
          <a:prstGeom prst="rect">
            <a:avLst/>
          </a:prstGeom>
          <a:noFill/>
        </p:spPr>
        <p:txBody>
          <a:bodyPr wrap="square" rtlCol="0">
            <a:spAutoFit/>
          </a:bodyPr>
          <a:lstStyle/>
          <a:p>
            <a:pPr algn="ctr"/>
            <a:r>
              <a:rPr lang="en-US" sz="2400" dirty="0"/>
              <a:t>“When transistors can’t get any smaller, the only direction is up.”</a:t>
            </a:r>
          </a:p>
          <a:p>
            <a:endParaRPr lang="en-US" sz="2400" dirty="0"/>
          </a:p>
          <a:p>
            <a:r>
              <a:rPr lang="en-US" dirty="0"/>
              <a:t>- Radosavljevic and Kavalieros</a:t>
            </a:r>
          </a:p>
        </p:txBody>
      </p:sp>
    </p:spTree>
    <p:extLst>
      <p:ext uri="{BB962C8B-B14F-4D97-AF65-F5344CB8AC3E}">
        <p14:creationId xmlns:p14="http://schemas.microsoft.com/office/powerpoint/2010/main" val="189219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nodeType="afterEffect">
                                  <p:stCondLst>
                                    <p:cond delay="0"/>
                                  </p:stCondLst>
                                  <p:childTnLst>
                                    <p:animMotion origin="layout" path="M 1.04167E-6 -7.40741E-7 L 1.04167E-6 -0.25 " pathEditMode="relative" rAng="0" ptsTypes="AA">
                                      <p:cBhvr>
                                        <p:cTn id="6" dur="8000" fill="hold"/>
                                        <p:tgtEl>
                                          <p:spTgt spid="5"/>
                                        </p:tgtEl>
                                        <p:attrNameLst>
                                          <p:attrName>ppt_x</p:attrName>
                                          <p:attrName>ppt_y</p:attrName>
                                        </p:attrNameLst>
                                      </p:cBhvr>
                                      <p:rCtr x="0" y="-12500"/>
                                    </p:animMotion>
                                  </p:childTnLst>
                                </p:cTn>
                              </p:par>
                              <p:par>
                                <p:cTn id="7" presetID="37" presetClass="emph" presetSubtype="2" repeatCount="indefinite" fill="hold" nodeType="withEffect">
                                  <p:stCondLst>
                                    <p:cond delay="0"/>
                                  </p:stCondLst>
                                  <p:childTnLst>
                                    <p:animRot by="21600000">
                                      <p:cBhvr>
                                        <p:cTn id="8" dur="16000" fill="hold"/>
                                        <p:tgtEl>
                                          <p:spTgt spid="5"/>
                                        </p:tgtEl>
                                        <p:attrNameLst>
                                          <p:attrName>3d.object.rotation.y</p:attrName>
                                        </p:attrNameLst>
                                      </p:cBhvr>
                                    </p:animRot>
                                  </p:childTnLst>
                                </p:cTn>
                              </p:par>
                              <p:par>
                                <p:cTn id="9" presetID="64" presetClass="path" presetSubtype="0" repeatCount="indefinite" accel="50000" decel="50000" autoRev="1" fill="hold" nodeType="withEffect">
                                  <p:stCondLst>
                                    <p:cond delay="0"/>
                                  </p:stCondLst>
                                  <p:childTnLst>
                                    <p:animMotion origin="layout" path="M 1.04167E-6 -7.40741E-7 L 1.04167E-6 -0.0706 " pathEditMode="relative" rAng="0" ptsTypes="AA">
                                      <p:cBhvr>
                                        <p:cTn id="10" dur="8000" fill="hold"/>
                                        <p:tgtEl>
                                          <p:spTgt spid="8"/>
                                        </p:tgtEl>
                                        <p:attrNameLst>
                                          <p:attrName>ppt_x</p:attrName>
                                          <p:attrName>ppt_y</p:attrName>
                                        </p:attrNameLst>
                                      </p:cBhvr>
                                      <p:rCtr x="0" y="-3542"/>
                                    </p:animMotion>
                                  </p:childTnLst>
                                </p:cTn>
                              </p:par>
                              <p:par>
                                <p:cTn id="11" presetID="37" presetClass="emph" presetSubtype="2" repeatCount="indefinite" fill="hold" nodeType="withEffect">
                                  <p:stCondLst>
                                    <p:cond delay="0"/>
                                  </p:stCondLst>
                                  <p:childTnLst>
                                    <p:animRot by="21600000">
                                      <p:cBhvr>
                                        <p:cTn id="12" dur="16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ACA561-D03C-43B6-7C52-B620B2A5F84A}"/>
              </a:ext>
            </a:extLst>
          </p:cNvPr>
          <p:cNvSpPr>
            <a:spLocks noGrp="1"/>
          </p:cNvSpPr>
          <p:nvPr>
            <p:ph type="title"/>
          </p:nvPr>
        </p:nvSpPr>
        <p:spPr/>
        <p:txBody>
          <a:bodyPr/>
          <a:lstStyle/>
          <a:p>
            <a:r>
              <a:rPr lang="en-US" dirty="0"/>
              <a:t>Moore’s Law </a:t>
            </a:r>
            <a:r>
              <a:rPr lang="en-US" sz="3600" dirty="0"/>
              <a:t>– The Future?</a:t>
            </a:r>
          </a:p>
        </p:txBody>
      </p:sp>
      <p:pic>
        <p:nvPicPr>
          <p:cNvPr id="7" name="Picture 6" descr="A diagram of multiple colored rectangles&#10;&#10;Description automatically generated">
            <a:extLst>
              <a:ext uri="{FF2B5EF4-FFF2-40B4-BE49-F238E27FC236}">
                <a16:creationId xmlns:a16="http://schemas.microsoft.com/office/drawing/2014/main" id="{C0C30F72-29F9-024E-4D6E-F6C33A8B5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9824" y="1560941"/>
            <a:ext cx="4582893" cy="4011184"/>
          </a:xfrm>
          <a:prstGeom prst="rect">
            <a:avLst/>
          </a:prstGeom>
        </p:spPr>
      </p:pic>
      <p:pic>
        <p:nvPicPr>
          <p:cNvPr id="13" name="Picture 12">
            <a:extLst>
              <a:ext uri="{FF2B5EF4-FFF2-40B4-BE49-F238E27FC236}">
                <a16:creationId xmlns:a16="http://schemas.microsoft.com/office/drawing/2014/main" id="{86E3B2AA-D26E-73BE-5E9F-85EEA84130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7314" y="1742019"/>
            <a:ext cx="3794735" cy="3830106"/>
          </a:xfrm>
          <a:prstGeom prst="rect">
            <a:avLst/>
          </a:prstGeom>
        </p:spPr>
      </p:pic>
    </p:spTree>
    <p:extLst>
      <p:ext uri="{BB962C8B-B14F-4D97-AF65-F5344CB8AC3E}">
        <p14:creationId xmlns:p14="http://schemas.microsoft.com/office/powerpoint/2010/main" val="3766687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ACA561-D03C-43B6-7C52-B620B2A5F84A}"/>
              </a:ext>
            </a:extLst>
          </p:cNvPr>
          <p:cNvSpPr>
            <a:spLocks noGrp="1"/>
          </p:cNvSpPr>
          <p:nvPr>
            <p:ph type="title"/>
          </p:nvPr>
        </p:nvSpPr>
        <p:spPr/>
        <p:txBody>
          <a:bodyPr/>
          <a:lstStyle/>
          <a:p>
            <a:r>
              <a:rPr lang="en-US" dirty="0"/>
              <a:t>Moore’s Law </a:t>
            </a:r>
            <a:r>
              <a:rPr lang="en-US" sz="3600" dirty="0"/>
              <a:t>– The Future?</a:t>
            </a:r>
          </a:p>
        </p:txBody>
      </p:sp>
      <p:pic>
        <p:nvPicPr>
          <p:cNvPr id="7" name="Picture 6" descr="A diagram of multiple colored rectangles&#10;&#10;Description automatically generated">
            <a:extLst>
              <a:ext uri="{FF2B5EF4-FFF2-40B4-BE49-F238E27FC236}">
                <a16:creationId xmlns:a16="http://schemas.microsoft.com/office/drawing/2014/main" id="{C0C30F72-29F9-024E-4D6E-F6C33A8B5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9824" y="1560941"/>
            <a:ext cx="4582893" cy="4011184"/>
          </a:xfrm>
          <a:prstGeom prst="rect">
            <a:avLst/>
          </a:prstGeom>
        </p:spPr>
      </p:pic>
      <p:sp>
        <p:nvSpPr>
          <p:cNvPr id="2" name="TextBox 1">
            <a:extLst>
              <a:ext uri="{FF2B5EF4-FFF2-40B4-BE49-F238E27FC236}">
                <a16:creationId xmlns:a16="http://schemas.microsoft.com/office/drawing/2014/main" id="{749F77A6-FCC4-751B-B631-31627AD62A63}"/>
              </a:ext>
            </a:extLst>
          </p:cNvPr>
          <p:cNvSpPr txBox="1"/>
          <p:nvPr/>
        </p:nvSpPr>
        <p:spPr>
          <a:xfrm>
            <a:off x="933450" y="1878806"/>
            <a:ext cx="4924425" cy="3693319"/>
          </a:xfrm>
          <a:prstGeom prst="rect">
            <a:avLst/>
          </a:prstGeom>
          <a:noFill/>
        </p:spPr>
        <p:txBody>
          <a:bodyPr wrap="square" rtlCol="0">
            <a:spAutoFit/>
          </a:bodyPr>
          <a:lstStyle/>
          <a:p>
            <a:pPr algn="ctr"/>
            <a:r>
              <a:rPr lang="en-US" sz="2200" dirty="0"/>
              <a:t>“We’ve made wafers where the smallest distance between two sets of stacked devices is only 55 nm. While the device performance results we achieved are not records in and of themselves, they do compare well with individual non-stacked control devices built on the same wafer with the same processing.”</a:t>
            </a:r>
          </a:p>
          <a:p>
            <a:endParaRPr lang="en-US" dirty="0"/>
          </a:p>
          <a:p>
            <a:r>
              <a:rPr lang="en-US" dirty="0"/>
              <a:t>- Radosavljevic and Kavalieros</a:t>
            </a:r>
          </a:p>
        </p:txBody>
      </p:sp>
    </p:spTree>
    <p:extLst>
      <p:ext uri="{BB962C8B-B14F-4D97-AF65-F5344CB8AC3E}">
        <p14:creationId xmlns:p14="http://schemas.microsoft.com/office/powerpoint/2010/main" val="490853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ACA561-D03C-43B6-7C52-B620B2A5F84A}"/>
              </a:ext>
            </a:extLst>
          </p:cNvPr>
          <p:cNvSpPr>
            <a:spLocks noGrp="1"/>
          </p:cNvSpPr>
          <p:nvPr>
            <p:ph type="title"/>
          </p:nvPr>
        </p:nvSpPr>
        <p:spPr/>
        <p:txBody>
          <a:bodyPr/>
          <a:lstStyle/>
          <a:p>
            <a:r>
              <a:rPr lang="en-US" dirty="0"/>
              <a:t>Moore’s Law </a:t>
            </a:r>
            <a:r>
              <a:rPr lang="en-US" sz="3600" dirty="0"/>
              <a:t>– 3D Chip Design in Circuits Today</a:t>
            </a:r>
          </a:p>
        </p:txBody>
      </p:sp>
      <p:sp>
        <p:nvSpPr>
          <p:cNvPr id="3" name="Content Placeholder 2">
            <a:extLst>
              <a:ext uri="{FF2B5EF4-FFF2-40B4-BE49-F238E27FC236}">
                <a16:creationId xmlns:a16="http://schemas.microsoft.com/office/drawing/2014/main" id="{67F9D9E4-4504-541F-6BF9-0DE372BE728D}"/>
              </a:ext>
            </a:extLst>
          </p:cNvPr>
          <p:cNvSpPr>
            <a:spLocks noGrp="1"/>
          </p:cNvSpPr>
          <p:nvPr>
            <p:ph idx="1"/>
          </p:nvPr>
        </p:nvSpPr>
        <p:spPr>
          <a:xfrm>
            <a:off x="6257925" y="1735138"/>
            <a:ext cx="5743575" cy="4351338"/>
          </a:xfrm>
        </p:spPr>
        <p:txBody>
          <a:bodyPr>
            <a:normAutofit/>
          </a:bodyPr>
          <a:lstStyle/>
          <a:p>
            <a:r>
              <a:rPr lang="en-US" dirty="0"/>
              <a:t>Intel’s Ponte Vecchio Supercomputer Chip</a:t>
            </a:r>
          </a:p>
          <a:p>
            <a:pPr lvl="1"/>
            <a:r>
              <a:rPr lang="en-US" dirty="0"/>
              <a:t>Recently “pierced the exaflop barrier” </a:t>
            </a:r>
          </a:p>
          <a:p>
            <a:pPr marL="457200" lvl="1" indent="0">
              <a:buNone/>
            </a:pPr>
            <a:endParaRPr lang="en-US" dirty="0"/>
          </a:p>
          <a:p>
            <a:pPr lvl="1"/>
            <a:r>
              <a:rPr lang="en-US" dirty="0"/>
              <a:t>“Using both 2.5D and 3D technologies, Intel squeezed 3,100 square millimeters of silicon—nearly equal to four Nvidia A100 GPUs—into a 2,330-mm2 footprint.” </a:t>
            </a:r>
          </a:p>
          <a:p>
            <a:pPr marL="457200" lvl="1" indent="0">
              <a:buNone/>
            </a:pPr>
            <a:r>
              <a:rPr lang="en-US" dirty="0"/>
              <a:t>– SK Moore</a:t>
            </a:r>
          </a:p>
        </p:txBody>
      </p:sp>
      <p:pic>
        <p:nvPicPr>
          <p:cNvPr id="5" name="Picture 4">
            <a:extLst>
              <a:ext uri="{FF2B5EF4-FFF2-40B4-BE49-F238E27FC236}">
                <a16:creationId xmlns:a16="http://schemas.microsoft.com/office/drawing/2014/main" id="{5E95CB49-A9A8-01CA-C168-4099A2A970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4233" y="1735139"/>
            <a:ext cx="5927566" cy="4198935"/>
          </a:xfrm>
          <a:prstGeom prst="rect">
            <a:avLst/>
          </a:prstGeom>
        </p:spPr>
      </p:pic>
    </p:spTree>
    <p:extLst>
      <p:ext uri="{BB962C8B-B14F-4D97-AF65-F5344CB8AC3E}">
        <p14:creationId xmlns:p14="http://schemas.microsoft.com/office/powerpoint/2010/main" val="2931927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Main">
      <a:dk1>
        <a:srgbClr val="5F5F5F"/>
      </a:dk1>
      <a:lt1>
        <a:srgbClr val="F2F2F2"/>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A5A5A5"/>
      </a:hlink>
      <a:folHlink>
        <a:srgbClr val="954F72"/>
      </a:folHlink>
    </a:clrScheme>
    <a:fontScheme name="Main">
      <a:majorFont>
        <a:latin typeface="Bahnschrift"/>
        <a:ea typeface=""/>
        <a:cs typeface=""/>
      </a:majorFont>
      <a:minorFont>
        <a:latin typeface="Bahnschrif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843</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Bahnschrift</vt:lpstr>
      <vt:lpstr>Office Theme</vt:lpstr>
      <vt:lpstr>Is Moore’s Law Dead?</vt:lpstr>
      <vt:lpstr>Moore’s Law - History</vt:lpstr>
      <vt:lpstr>Moore’s Law - History</vt:lpstr>
      <vt:lpstr>Moore’s Law – Difficulties</vt:lpstr>
      <vt:lpstr>Moore’s Law – Difficulties</vt:lpstr>
      <vt:lpstr>Moore’s Law – The Future?</vt:lpstr>
      <vt:lpstr>Moore’s Law – The Future?</vt:lpstr>
      <vt:lpstr>Moore’s Law – The Future?</vt:lpstr>
      <vt:lpstr>Moore’s Law – 3D Chip Design in Circuits Today</vt:lpstr>
      <vt:lpstr>Moore’s Law – 3D Chip Design in Circuits Today</vt:lpstr>
      <vt:lpstr>Moore’s Law – Will it persist?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Moore’s Law Dead?</dc:title>
  <dc:creator>Ty Davis</dc:creator>
  <cp:lastModifiedBy>Ty Davis</cp:lastModifiedBy>
  <cp:revision>6</cp:revision>
  <dcterms:created xsi:type="dcterms:W3CDTF">2023-11-27T03:41:29Z</dcterms:created>
  <dcterms:modified xsi:type="dcterms:W3CDTF">2023-11-27T17:30:44Z</dcterms:modified>
</cp:coreProperties>
</file>